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Didact Gothic"/>
      <p:regular r:id="rId38"/>
    </p:embeddedFont>
    <p:embeddedFont>
      <p:font typeface="Song Myung"/>
      <p:regular r:id="rId39"/>
    </p:embeddedFont>
    <p:embeddedFont>
      <p:font typeface="Oswald"/>
      <p:regular r:id="rId40"/>
      <p:bold r:id="rId41"/>
    </p:embeddedFont>
    <p:embeddedFont>
      <p:font typeface="Sawarabi Mincho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4.xml"/><Relationship Id="rId42" Type="http://schemas.openxmlformats.org/officeDocument/2006/relationships/font" Target="fonts/SawarabiMincho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SongMyung-regular.fntdata"/><Relationship Id="rId16" Type="http://schemas.openxmlformats.org/officeDocument/2006/relationships/slide" Target="slides/slide10.xml"/><Relationship Id="rId38" Type="http://schemas.openxmlformats.org/officeDocument/2006/relationships/font" Target="fonts/DidactGothic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8f8cbb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8f8cbb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5f0cbc67e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5f0cbc67e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5f0cbc67e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5f0cbc67e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5f0cbc67e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5f0cbc67e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f0cbc67e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f0cbc67e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5f0cbc67e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5f0cbc67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5f0cbc67e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5f0cbc67e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5f0cbc67e_1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5f0cbc67e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5f0cbc67e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5f0cbc67e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5f0cbc67e_2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5f0cbc67e_2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5f0cbc67e_2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5f0cbc67e_2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5ee086d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5ee086d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5f0cbc67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5f0cbc67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5f0cbc67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5f0cbc67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8127c1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8127c1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5ee086d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5ee086d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8a79a16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8a79a16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8a79a16a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8a79a16a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8a79a16a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8a79a16a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8a79a16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8a79a16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8127c16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8127c16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8127c16f1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8127c16f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86fffa5e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86fffa5e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8127c16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8127c16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8a79a16a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8a79a16a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86fffa5e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86fffa5e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86fffa5eb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86fffa5e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5f0cbc67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5f0cbc67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5ee086de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5ee086de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5f0cbc67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5f0cbc6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 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" y="-18300"/>
            <a:ext cx="9144000" cy="5180100"/>
          </a:xfrm>
          <a:prstGeom prst="rect">
            <a:avLst/>
          </a:prstGeom>
          <a:solidFill>
            <a:srgbClr val="BCBCBC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291662" y="3555875"/>
            <a:ext cx="2810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1291662" y="1545450"/>
            <a:ext cx="3817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"/>
              <a:buNone/>
              <a:defRPr sz="6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">
  <p:cSld name="1_TITLE + SUBTITLE 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9551" y="11460"/>
            <a:ext cx="9144000" cy="1134900"/>
          </a:xfrm>
          <a:prstGeom prst="rect">
            <a:avLst/>
          </a:prstGeom>
          <a:solidFill>
            <a:srgbClr val="36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 rot="-5400000">
            <a:off x="8721315" y="2374050"/>
            <a:ext cx="449700" cy="395400"/>
          </a:xfrm>
          <a:prstGeom prst="rect">
            <a:avLst/>
          </a:prstGeom>
          <a:solidFill>
            <a:srgbClr val="36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67544" y="1204242"/>
            <a:ext cx="82755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awarabi Mincho"/>
              <a:buChar char="●"/>
              <a:defRPr sz="1800">
                <a:latin typeface="Sawarabi Mincho"/>
                <a:ea typeface="Sawarabi Mincho"/>
                <a:cs typeface="Sawarabi Mincho"/>
                <a:sym typeface="Sawarabi Mincho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○"/>
              <a:defRPr sz="1800">
                <a:latin typeface="Sawarabi Mincho"/>
                <a:ea typeface="Sawarabi Mincho"/>
                <a:cs typeface="Sawarabi Mincho"/>
                <a:sym typeface="Sawarabi Mincho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■"/>
              <a:defRPr sz="1800">
                <a:latin typeface="Sawarabi Mincho"/>
                <a:ea typeface="Sawarabi Mincho"/>
                <a:cs typeface="Sawarabi Mincho"/>
                <a:sym typeface="Sawarabi Mincho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●"/>
              <a:defRPr sz="1800">
                <a:latin typeface="Sawarabi Mincho"/>
                <a:ea typeface="Sawarabi Mincho"/>
                <a:cs typeface="Sawarabi Mincho"/>
                <a:sym typeface="Sawarabi Mincho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○"/>
              <a:defRPr sz="1800">
                <a:latin typeface="Sawarabi Mincho"/>
                <a:ea typeface="Sawarabi Mincho"/>
                <a:cs typeface="Sawarabi Mincho"/>
                <a:sym typeface="Sawarabi Mincho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■"/>
              <a:defRPr>
                <a:latin typeface="Sawarabi Mincho"/>
                <a:ea typeface="Sawarabi Mincho"/>
                <a:cs typeface="Sawarabi Mincho"/>
                <a:sym typeface="Sawarabi Mincho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●"/>
              <a:defRPr>
                <a:latin typeface="Sawarabi Mincho"/>
                <a:ea typeface="Sawarabi Mincho"/>
                <a:cs typeface="Sawarabi Mincho"/>
                <a:sym typeface="Sawarabi Mincho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Sawarabi Mincho"/>
              <a:buChar char="○"/>
              <a:defRPr>
                <a:latin typeface="Sawarabi Mincho"/>
                <a:ea typeface="Sawarabi Mincho"/>
                <a:cs typeface="Sawarabi Mincho"/>
                <a:sym typeface="Sawarabi Mincho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Sawarabi Mincho"/>
              <a:buChar char="■"/>
              <a:defRPr>
                <a:latin typeface="Sawarabi Mincho"/>
                <a:ea typeface="Sawarabi Mincho"/>
                <a:cs typeface="Sawarabi Mincho"/>
                <a:sym typeface="Sawarabi Mincho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926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3200"/>
              <a:buFont typeface="Song Myung"/>
              <a:buNone/>
              <a:defRPr sz="3200">
                <a:solidFill>
                  <a:schemeClr val="lt1"/>
                </a:solidFill>
                <a:latin typeface="Song Myung"/>
                <a:ea typeface="Song Myung"/>
                <a:cs typeface="Song Myung"/>
                <a:sym typeface="Song Myung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sz="2800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">
  <p:cSld name="TITLE_1_1_1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6"/>
          <p:cNvGrpSpPr/>
          <p:nvPr/>
        </p:nvGrpSpPr>
        <p:grpSpPr>
          <a:xfrm>
            <a:off x="-15749" y="-27925"/>
            <a:ext cx="1419397" cy="5193600"/>
            <a:chOff x="2037725" y="-27925"/>
            <a:chExt cx="1419397" cy="5193600"/>
          </a:xfrm>
        </p:grpSpPr>
        <p:sp>
          <p:nvSpPr>
            <p:cNvPr id="66" name="Google Shape;66;p16"/>
            <p:cNvSpPr/>
            <p:nvPr/>
          </p:nvSpPr>
          <p:spPr>
            <a:xfrm rot="-5400000">
              <a:off x="24125" y="1985675"/>
              <a:ext cx="5193600" cy="1166400"/>
            </a:xfrm>
            <a:prstGeom prst="rect">
              <a:avLst/>
            </a:prstGeom>
            <a:solidFill>
              <a:srgbClr val="36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 rot="5400000">
              <a:off x="3098722" y="2438200"/>
              <a:ext cx="449700" cy="267100"/>
            </a:xfrm>
            <a:prstGeom prst="flowChartExtract">
              <a:avLst/>
            </a:prstGeom>
            <a:solidFill>
              <a:srgbClr val="3651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6"/>
          <p:cNvSpPr txBox="1"/>
          <p:nvPr>
            <p:ph type="ctrTitle"/>
          </p:nvPr>
        </p:nvSpPr>
        <p:spPr>
          <a:xfrm rot="5400000">
            <a:off x="-1808807" y="2296245"/>
            <a:ext cx="4752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1403648" y="123478"/>
            <a:ext cx="561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>
                <a:solidFill>
                  <a:srgbClr val="4662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 rot="-5400000">
            <a:off x="8721315" y="2374050"/>
            <a:ext cx="449700" cy="395400"/>
          </a:xfrm>
          <a:prstGeom prst="rect">
            <a:avLst/>
          </a:prstGeom>
          <a:solidFill>
            <a:srgbClr val="365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1619721" y="987425"/>
            <a:ext cx="56166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subTitle"/>
          </p:nvPr>
        </p:nvSpPr>
        <p:spPr>
          <a:xfrm flipH="1">
            <a:off x="2412425" y="1398150"/>
            <a:ext cx="43191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5" name="Google Shape;75;p1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3541876" y="3580225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2515950" y="3209275"/>
            <a:ext cx="411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662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8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1_1_1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ctrTitle"/>
          </p:nvPr>
        </p:nvSpPr>
        <p:spPr>
          <a:xfrm>
            <a:off x="4943814" y="12028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943826" y="1645175"/>
            <a:ext cx="222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2" type="ctrTitle"/>
          </p:nvPr>
        </p:nvSpPr>
        <p:spPr>
          <a:xfrm>
            <a:off x="4943814" y="3188700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3" type="subTitle"/>
          </p:nvPr>
        </p:nvSpPr>
        <p:spPr>
          <a:xfrm>
            <a:off x="4943826" y="3631000"/>
            <a:ext cx="222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9" name="Google Shape;89;p1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9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5" type="ctrTitle"/>
          </p:nvPr>
        </p:nvSpPr>
        <p:spPr>
          <a:xfrm>
            <a:off x="1733277" y="1202875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6" type="subTitle"/>
          </p:nvPr>
        </p:nvSpPr>
        <p:spPr>
          <a:xfrm>
            <a:off x="1733288" y="1645175"/>
            <a:ext cx="222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7" type="ctrTitle"/>
          </p:nvPr>
        </p:nvSpPr>
        <p:spPr>
          <a:xfrm>
            <a:off x="1733277" y="3188700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8" type="subTitle"/>
          </p:nvPr>
        </p:nvSpPr>
        <p:spPr>
          <a:xfrm>
            <a:off x="1733287" y="3631000"/>
            <a:ext cx="222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 ">
  <p:cSld name="TITLE_1_1_1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662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20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 ">
  <p:cSld name="TITLE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0" y="0"/>
            <a:ext cx="8835000" cy="5143500"/>
          </a:xfrm>
          <a:prstGeom prst="rect">
            <a:avLst/>
          </a:prstGeom>
          <a:solidFill>
            <a:srgbClr val="434343">
              <a:alpha val="21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 rot="-5400000">
            <a:off x="2850450" y="194663"/>
            <a:ext cx="3443100" cy="48249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2" type="subTitle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3" type="subTitle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6" name="Google Shape;106;p21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2939475" y="1849800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939475" y="2844400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5" type="title"/>
          </p:nvPr>
        </p:nvSpPr>
        <p:spPr>
          <a:xfrm>
            <a:off x="2939475" y="809100"/>
            <a:ext cx="32652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TITLE_1_1_1_2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736475" y="1241138"/>
            <a:ext cx="2445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979475" y="16623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2" type="ctrTitle"/>
          </p:nvPr>
        </p:nvSpPr>
        <p:spPr>
          <a:xfrm>
            <a:off x="3247389" y="1241138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3580989" y="16623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4" type="ctrTitle"/>
          </p:nvPr>
        </p:nvSpPr>
        <p:spPr>
          <a:xfrm>
            <a:off x="5826677" y="1241138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5" type="subTitle"/>
          </p:nvPr>
        </p:nvSpPr>
        <p:spPr>
          <a:xfrm>
            <a:off x="6160277" y="1662363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8" name="Google Shape;118;p22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662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2"/>
          <p:cNvSpPr txBox="1"/>
          <p:nvPr>
            <p:ph idx="6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_1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1316638" y="2196450"/>
            <a:ext cx="1959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3" name="Google Shape;123;p23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23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1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/>
          <p:nvPr/>
        </p:nvSpPr>
        <p:spPr>
          <a:xfrm rot="-5400000">
            <a:off x="-1145448" y="1953300"/>
            <a:ext cx="5143500" cy="1236900"/>
          </a:xfrm>
          <a:prstGeom prst="rect">
            <a:avLst/>
          </a:prstGeom>
          <a:solidFill>
            <a:srgbClr val="36514B"/>
          </a:solidFill>
          <a:ln cap="flat" cmpd="sng" w="9525">
            <a:solidFill>
              <a:srgbClr val="365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 rot="-5400000">
            <a:off x="84425" y="1953300"/>
            <a:ext cx="5143500" cy="12369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2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2" type="ctrTitle"/>
          </p:nvPr>
        </p:nvSpPr>
        <p:spPr>
          <a:xfrm>
            <a:off x="4301200" y="1306250"/>
            <a:ext cx="160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426375" y="854863"/>
            <a:ext cx="2805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272675" y="1352275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2" type="ctrTitle"/>
          </p:nvPr>
        </p:nvSpPr>
        <p:spPr>
          <a:xfrm>
            <a:off x="5879939" y="3102263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3" type="subTitle"/>
          </p:nvPr>
        </p:nvSpPr>
        <p:spPr>
          <a:xfrm>
            <a:off x="5879939" y="3599688"/>
            <a:ext cx="1959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5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1_1_1_1_1_1_2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43" name="Google Shape;143;p2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2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DESIGN">
  <p:cSld name="TITLE_1_1_1_1_1_1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49" name="Google Shape;149;p2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7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_1_1_1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 rot="-5400000">
            <a:off x="2000300" y="288000"/>
            <a:ext cx="5143500" cy="45675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C11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2391825" y="1005350"/>
            <a:ext cx="4358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5" name="Google Shape;155;p2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28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TITLE_1_1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9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TITLE_1_1_1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30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4">
  <p:cSld name="CUSTOM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66BAB7"/>
          </a:solidFill>
          <a:ln cap="flat" cmpd="sng" w="9525">
            <a:solidFill>
              <a:srgbClr val="66BA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31"/>
          <p:cNvSpPr txBox="1"/>
          <p:nvPr>
            <p:ph idx="1" type="subTitle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466269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"/>
              <a:buNone/>
              <a:defRPr b="0" i="0" sz="2800" u="none" cap="none" strike="noStrike">
                <a:solidFill>
                  <a:srgbClr val="374957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74957"/>
              </a:buClr>
              <a:buSzPts val="1200"/>
              <a:buFont typeface="Didact Gothic"/>
              <a:buChar char="■"/>
              <a:defRPr b="0" i="0" sz="1200" u="none" cap="none" strike="noStrike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43.png"/><Relationship Id="rId13" Type="http://schemas.openxmlformats.org/officeDocument/2006/relationships/image" Target="../media/image2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34.png"/><Relationship Id="rId1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Relationship Id="rId7" Type="http://schemas.openxmlformats.org/officeDocument/2006/relationships/image" Target="../media/image39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hyperlink" Target="https://mattermost.mpimet.mpg.de/wcrp-lighthouse/channels/hk25-conv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 </a:t>
            </a:r>
            <a:r>
              <a:rPr lang="ja" sz="3600"/>
              <a:t>Team Joint Report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May 16 (Fri) 2025</a:t>
            </a:r>
            <a:endParaRPr/>
          </a:p>
        </p:txBody>
      </p:sp>
      <p:sp>
        <p:nvSpPr>
          <p:cNvPr id="180" name="Google Shape;180;p32"/>
          <p:cNvSpPr txBox="1"/>
          <p:nvPr>
            <p:ph idx="1" type="subTitle"/>
          </p:nvPr>
        </p:nvSpPr>
        <p:spPr>
          <a:xfrm>
            <a:off x="311700" y="28341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ja" sz="1100">
                <a:solidFill>
                  <a:schemeClr val="dk1"/>
                </a:solidFill>
              </a:rPr>
              <a:t> </a:t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/>
              <a:t>Masaki Satoh, Tomoki Ohno, Chihiro Kodama, Shao-Yi Lee, Kohei Yamasaki, Chao-An Chen, Kosei Ohara, Masahiro Watanabe, Ray KUO, Shao-Yu Tseng, Yu-Hsuan Fan, Pin-Yu Chao, Hisashi YASHIRO, Shuhei Matsugishi, Chie Yokoyama, Takahashi Kotaro, Aihisa KAMIJO</a:t>
            </a:r>
            <a:endParaRPr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20"/>
              <a:t>Pin-Yu Chao: Occurrence of Extreme Precipitation Event in WNP</a:t>
            </a:r>
            <a:endParaRPr sz="2220"/>
          </a:p>
        </p:txBody>
      </p:sp>
      <p:sp>
        <p:nvSpPr>
          <p:cNvPr id="252" name="Google Shape;252;p42"/>
          <p:cNvSpPr txBox="1"/>
          <p:nvPr>
            <p:ph idx="4294967295" type="body"/>
          </p:nvPr>
        </p:nvSpPr>
        <p:spPr>
          <a:xfrm>
            <a:off x="246775" y="4412100"/>
            <a:ext cx="83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400"/>
              <a:t>NICAM demonstrates closer alignment with observations in both the number and location of the most extreme precipitation events (events under 99.9p threshold) over the WNP region.</a:t>
            </a:r>
            <a:endParaRPr sz="1400"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91846"/>
            <a:ext cx="9144000" cy="372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162600" y="8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920"/>
              <a:t>Kosei OHARA: Meridional Circulation and Energy Cycle</a:t>
            </a:r>
            <a:endParaRPr sz="1920"/>
          </a:p>
        </p:txBody>
      </p:sp>
      <p:sp>
        <p:nvSpPr>
          <p:cNvPr id="259" name="Google Shape;259;p43"/>
          <p:cNvSpPr txBox="1"/>
          <p:nvPr/>
        </p:nvSpPr>
        <p:spPr>
          <a:xfrm>
            <a:off x="5358213" y="702350"/>
            <a:ext cx="359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dk2"/>
                </a:solidFill>
              </a:rPr>
              <a:t>mass streamfunction of meridional circulation based on isentropic analysis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5358225" y="1298500"/>
            <a:ext cx="35949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Hadley </a:t>
            </a:r>
            <a:r>
              <a:rPr lang="ja">
                <a:solidFill>
                  <a:schemeClr val="dk2"/>
                </a:solidFill>
              </a:rPr>
              <a:t>circulation</a:t>
            </a:r>
            <a:r>
              <a:rPr lang="ja">
                <a:solidFill>
                  <a:schemeClr val="dk2"/>
                </a:solidFill>
              </a:rPr>
              <a:t> and Extratropical Direct (ETD) circulation are </a:t>
            </a:r>
            <a:r>
              <a:rPr lang="ja">
                <a:solidFill>
                  <a:schemeClr val="dk2"/>
                </a:solidFill>
              </a:rPr>
              <a:t>clearly shown in the winter hemisphere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Brewer-Dobson Circulation is more intense in DJF NH than in JJA SH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88" y="3034925"/>
            <a:ext cx="2349502" cy="205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193075" y="2844425"/>
            <a:ext cx="13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Energy Cycle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713" y="3034925"/>
            <a:ext cx="2359674" cy="205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7148600" y="3575250"/>
            <a:ext cx="20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5" name="Google Shape;265;p43" title="st_djf.png"/>
          <p:cNvPicPr preferRelativeResize="0"/>
          <p:nvPr/>
        </p:nvPicPr>
        <p:blipFill rotWithShape="1">
          <a:blip r:embed="rId5">
            <a:alphaModFix/>
          </a:blip>
          <a:srcRect b="7992" l="9319" r="2930" t="3978"/>
          <a:stretch/>
        </p:blipFill>
        <p:spPr>
          <a:xfrm>
            <a:off x="201625" y="879700"/>
            <a:ext cx="2494476" cy="193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 title="st_jja.png"/>
          <p:cNvPicPr preferRelativeResize="0"/>
          <p:nvPr/>
        </p:nvPicPr>
        <p:blipFill rotWithShape="1">
          <a:blip r:embed="rId6">
            <a:alphaModFix/>
          </a:blip>
          <a:srcRect b="8563" l="8868" r="2628" t="3786"/>
          <a:stretch/>
        </p:blipFill>
        <p:spPr>
          <a:xfrm>
            <a:off x="2763825" y="879700"/>
            <a:ext cx="2526666" cy="19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/>
        </p:nvSpPr>
        <p:spPr>
          <a:xfrm>
            <a:off x="2165100" y="657450"/>
            <a:ext cx="49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DJF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4792800" y="657450"/>
            <a:ext cx="49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JJA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229900" y="537200"/>
            <a:ext cx="20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2"/>
                </a:solidFill>
              </a:rPr>
              <a:t>Meridional Circulation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5071700" y="3034925"/>
            <a:ext cx="181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Energy … 10^5 J/m^2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the others … W/m^2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5071700" y="3575250"/>
            <a:ext cx="389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Ae -&gt; Ke conversion rate is larger than in JRA-3Q … more intense ageostrophic wind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5098800" y="4160250"/>
            <a:ext cx="358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</a:rPr>
              <a:t>Difference of Az between two seasons is very small compared to JRA-3Q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6520725" y="4595375"/>
            <a:ext cx="225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more statistical analysis is needed, but this appears to be unrealistic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839200" cy="7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1497"/>
            <a:ext cx="8839198" cy="4430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/>
        </p:nvSpPr>
        <p:spPr>
          <a:xfrm>
            <a:off x="257650" y="3640900"/>
            <a:ext cx="3123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chemeClr val="dk1"/>
                </a:solidFill>
              </a:rPr>
              <a:t>Single-year results:</a:t>
            </a:r>
            <a:br>
              <a:rPr b="1" lang="ja" sz="1200">
                <a:solidFill>
                  <a:schemeClr val="dk1"/>
                </a:solidFill>
              </a:rPr>
            </a:br>
            <a:r>
              <a:rPr lang="ja" sz="1200">
                <a:solidFill>
                  <a:schemeClr val="dk1"/>
                </a:solidFill>
              </a:rPr>
              <a:t>M</a:t>
            </a:r>
            <a:r>
              <a:rPr lang="ja" sz="1200">
                <a:solidFill>
                  <a:schemeClr val="dk1"/>
                </a:solidFill>
              </a:rPr>
              <a:t>odels tend to perform too much precipitation in total precipitation, as well as the proportion of precipitation </a:t>
            </a:r>
            <a:r>
              <a:rPr lang="ja" sz="1200">
                <a:solidFill>
                  <a:schemeClr val="dk1"/>
                </a:solidFill>
              </a:rPr>
              <a:t>contributed</a:t>
            </a:r>
            <a:r>
              <a:rPr lang="ja" sz="1200">
                <a:solidFill>
                  <a:schemeClr val="dk1"/>
                </a:solidFill>
              </a:rPr>
              <a:t> by TC.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81" name="Google Shape;281;p44"/>
          <p:cNvCxnSpPr/>
          <p:nvPr/>
        </p:nvCxnSpPr>
        <p:spPr>
          <a:xfrm flipH="1">
            <a:off x="1925075" y="3254450"/>
            <a:ext cx="612600" cy="4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4"/>
          <p:cNvCxnSpPr/>
          <p:nvPr/>
        </p:nvCxnSpPr>
        <p:spPr>
          <a:xfrm flipH="1">
            <a:off x="2308625" y="3506750"/>
            <a:ext cx="1072800" cy="2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4"/>
          <p:cNvSpPr txBox="1"/>
          <p:nvPr/>
        </p:nvSpPr>
        <p:spPr>
          <a:xfrm>
            <a:off x="5572400" y="1044950"/>
            <a:ext cx="33639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chemeClr val="dk1"/>
                </a:solidFill>
              </a:rPr>
              <a:t>Multi-year climatology in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chemeClr val="dk1"/>
                </a:solidFill>
              </a:rPr>
              <a:t>NICAM16-7S and NICAM16-8S :</a:t>
            </a:r>
            <a:br>
              <a:rPr b="1" lang="ja" sz="1100">
                <a:solidFill>
                  <a:schemeClr val="dk1"/>
                </a:solidFill>
              </a:rPr>
            </a:br>
            <a:r>
              <a:rPr lang="ja" sz="1100">
                <a:solidFill>
                  <a:schemeClr val="dk1"/>
                </a:solidFill>
              </a:rPr>
              <a:t>Although models perform higher amount in total precipitation, the proportion of precipitation types is comparable to observations.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2" cy="77956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246575" y="4282100"/>
            <a:ext cx="2422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dk1"/>
                </a:solidFill>
              </a:rPr>
              <a:t>F</a:t>
            </a:r>
            <a:r>
              <a:rPr lang="ja" sz="1200">
                <a:solidFill>
                  <a:schemeClr val="dk1"/>
                </a:solidFill>
              </a:rPr>
              <a:t>or the most extreme precipitation, most models tends to overestimate the intensity.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170375" y="2061775"/>
            <a:ext cx="2607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100">
                <a:solidFill>
                  <a:schemeClr val="dk1"/>
                </a:solidFill>
              </a:rPr>
              <a:t>Evaluation of Extreme precipitation from the percentile perspective:</a:t>
            </a:r>
            <a:br>
              <a:rPr b="1" lang="ja" sz="1100">
                <a:solidFill>
                  <a:schemeClr val="dk1"/>
                </a:solidFill>
              </a:rPr>
            </a:br>
            <a:r>
              <a:rPr lang="ja" sz="1100">
                <a:solidFill>
                  <a:schemeClr val="dk1"/>
                </a:solidFill>
              </a:rPr>
              <a:t>NICAM matches observations in moderate heavy rainfall distribution.</a:t>
            </a:r>
            <a:endParaRPr sz="1300"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75" y="645550"/>
            <a:ext cx="8437959" cy="44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Land/Sea contrast, Diurnal cycle of Precipitaiton</a:t>
            </a:r>
            <a:endParaRPr/>
          </a:p>
        </p:txBody>
      </p:sp>
      <p:sp>
        <p:nvSpPr>
          <p:cNvPr id="297" name="Google Shape;297;p46"/>
          <p:cNvSpPr txBox="1"/>
          <p:nvPr>
            <p:ph idx="4294967295" type="body"/>
          </p:nvPr>
        </p:nvSpPr>
        <p:spPr>
          <a:xfrm>
            <a:off x="311700" y="3856075"/>
            <a:ext cx="83502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Tropical (</a:t>
            </a:r>
            <a:r>
              <a:rPr lang="ja"/>
              <a:t>±</a:t>
            </a:r>
            <a:r>
              <a:rPr lang="ja"/>
              <a:t>30deg) precipitation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Shuhei Matsugishi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0" y="1028625"/>
            <a:ext cx="3748819" cy="28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Land/Sea contrast, Diurnal cycle of Precipitaiton</a:t>
            </a:r>
            <a:endParaRPr/>
          </a:p>
        </p:txBody>
      </p:sp>
      <p:sp>
        <p:nvSpPr>
          <p:cNvPr id="304" name="Google Shape;304;p47"/>
          <p:cNvSpPr txBox="1"/>
          <p:nvPr>
            <p:ph idx="4294967295" type="body"/>
          </p:nvPr>
        </p:nvSpPr>
        <p:spPr>
          <a:xfrm>
            <a:off x="311700" y="3856075"/>
            <a:ext cx="83502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Tropical (±30deg) precipitation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Shuhei Matsugishi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00" y="902950"/>
            <a:ext cx="8409999" cy="26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1355800" y="3481950"/>
            <a:ext cx="22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Local time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5628550" y="3526200"/>
            <a:ext cx="22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Local time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Model spread of cloud fraction (Kohei Yamasaki)</a:t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0" r="0" t="3232"/>
          <a:stretch/>
        </p:blipFill>
        <p:spPr>
          <a:xfrm>
            <a:off x="56950" y="677850"/>
            <a:ext cx="5524251" cy="409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200" y="1159975"/>
            <a:ext cx="3562801" cy="23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 txBox="1"/>
          <p:nvPr>
            <p:ph type="title"/>
          </p:nvPr>
        </p:nvSpPr>
        <p:spPr>
          <a:xfrm>
            <a:off x="6257675" y="3544625"/>
            <a:ext cx="2503200" cy="12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520"/>
              <a:t>CERES EBAF (March 2020)</a:t>
            </a:r>
            <a:endParaRPr sz="2520"/>
          </a:p>
        </p:txBody>
      </p:sp>
      <p:sp>
        <p:nvSpPr>
          <p:cNvPr id="316" name="Google Shape;316;p48"/>
          <p:cNvSpPr txBox="1"/>
          <p:nvPr>
            <p:ph type="title"/>
          </p:nvPr>
        </p:nvSpPr>
        <p:spPr>
          <a:xfrm>
            <a:off x="476250" y="4651750"/>
            <a:ext cx="53718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ja" sz="2308"/>
              <a:t>zonal mean cloud fraction (March 2020)</a:t>
            </a:r>
            <a:endParaRPr sz="2308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Global distribution of cloud fraction (Kohei Yamasaki)</a:t>
            </a:r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925" y="3840325"/>
            <a:ext cx="2069899" cy="13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500" y="3753800"/>
            <a:ext cx="2145326" cy="14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 rotWithShape="1">
          <a:blip r:embed="rId5">
            <a:alphaModFix/>
          </a:blip>
          <a:srcRect b="0" l="-3626" r="0" t="0"/>
          <a:stretch/>
        </p:blipFill>
        <p:spPr>
          <a:xfrm>
            <a:off x="6940213" y="2108275"/>
            <a:ext cx="2145325" cy="13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125" y="2108275"/>
            <a:ext cx="2145326" cy="143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7925" y="669258"/>
            <a:ext cx="1947025" cy="122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93661" y="671675"/>
            <a:ext cx="1947014" cy="13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549" y="647174"/>
            <a:ext cx="2069901" cy="138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4888" y="723824"/>
            <a:ext cx="2145325" cy="135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14900" y="2226895"/>
            <a:ext cx="2027200" cy="127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9" y="2160199"/>
            <a:ext cx="2145326" cy="143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72200" y="3840331"/>
            <a:ext cx="2069899" cy="130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" y="3728078"/>
            <a:ext cx="2069901" cy="138542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9"/>
          <p:cNvSpPr txBox="1"/>
          <p:nvPr>
            <p:ph type="title"/>
          </p:nvPr>
        </p:nvSpPr>
        <p:spPr>
          <a:xfrm>
            <a:off x="1795050" y="579625"/>
            <a:ext cx="907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NICAM</a:t>
            </a:r>
            <a:endParaRPr sz="1520"/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1629000" y="2003350"/>
            <a:ext cx="1239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UM RAL3p3</a:t>
            </a:r>
            <a:endParaRPr sz="1520"/>
          </a:p>
        </p:txBody>
      </p:sp>
      <p:sp>
        <p:nvSpPr>
          <p:cNvPr id="336" name="Google Shape;336;p49"/>
          <p:cNvSpPr txBox="1"/>
          <p:nvPr>
            <p:ph type="title"/>
          </p:nvPr>
        </p:nvSpPr>
        <p:spPr>
          <a:xfrm>
            <a:off x="1629000" y="3503175"/>
            <a:ext cx="1239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SCREAM</a:t>
            </a:r>
            <a:endParaRPr sz="1520"/>
          </a:p>
        </p:txBody>
      </p:sp>
      <p:sp>
        <p:nvSpPr>
          <p:cNvPr id="337" name="Google Shape;337;p49"/>
          <p:cNvSpPr txBox="1"/>
          <p:nvPr>
            <p:ph type="title"/>
          </p:nvPr>
        </p:nvSpPr>
        <p:spPr>
          <a:xfrm>
            <a:off x="6100875" y="532250"/>
            <a:ext cx="1239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IFS-FESOM</a:t>
            </a:r>
            <a:endParaRPr sz="1520"/>
          </a:p>
        </p:txBody>
      </p:sp>
      <p:sp>
        <p:nvSpPr>
          <p:cNvPr id="338" name="Google Shape;338;p49"/>
          <p:cNvSpPr txBox="1"/>
          <p:nvPr>
            <p:ph type="title"/>
          </p:nvPr>
        </p:nvSpPr>
        <p:spPr>
          <a:xfrm>
            <a:off x="6463675" y="1978100"/>
            <a:ext cx="1239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ICON</a:t>
            </a:r>
            <a:endParaRPr sz="1520"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6328100" y="3544175"/>
            <a:ext cx="1239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1520"/>
              <a:t>CAS-ESM</a:t>
            </a:r>
            <a:endParaRPr sz="15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cloud water content of IFS-FESOM (Kohei Yamasaki)</a:t>
            </a:r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5951" y="2800200"/>
            <a:ext cx="2844774" cy="21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5950" y="524726"/>
            <a:ext cx="2895625" cy="222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002973" y="452899"/>
            <a:ext cx="2829326" cy="21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051063" y="3044074"/>
            <a:ext cx="2733149" cy="2099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>
            <p:ph type="title"/>
          </p:nvPr>
        </p:nvSpPr>
        <p:spPr>
          <a:xfrm>
            <a:off x="3107975" y="909550"/>
            <a:ext cx="22635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liquid</a:t>
            </a:r>
            <a:br>
              <a:rPr lang="ja"/>
            </a:br>
            <a:r>
              <a:rPr lang="ja"/>
              <a:t>water</a:t>
            </a:r>
            <a:br>
              <a:rPr lang="ja"/>
            </a:br>
            <a:r>
              <a:rPr lang="ja"/>
              <a:t>content</a:t>
            </a:r>
            <a:endParaRPr/>
          </a:p>
        </p:txBody>
      </p:sp>
      <p:sp>
        <p:nvSpPr>
          <p:cNvPr id="350" name="Google Shape;350;p50"/>
          <p:cNvSpPr txBox="1"/>
          <p:nvPr>
            <p:ph type="title"/>
          </p:nvPr>
        </p:nvSpPr>
        <p:spPr>
          <a:xfrm>
            <a:off x="3032850" y="3475250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ice</a:t>
            </a:r>
            <a:endParaRPr/>
          </a:p>
        </p:txBody>
      </p:sp>
      <p:sp>
        <p:nvSpPr>
          <p:cNvPr id="351" name="Google Shape;351;p50"/>
          <p:cNvSpPr txBox="1"/>
          <p:nvPr>
            <p:ph type="title"/>
          </p:nvPr>
        </p:nvSpPr>
        <p:spPr>
          <a:xfrm>
            <a:off x="4893550" y="1215850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rain</a:t>
            </a:r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4813350" y="3475250"/>
            <a:ext cx="22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snow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Name: a short title</a:t>
            </a:r>
            <a:endParaRPr/>
          </a:p>
        </p:txBody>
      </p:sp>
      <p:sp>
        <p:nvSpPr>
          <p:cNvPr id="186" name="Google Shape;186;p33"/>
          <p:cNvSpPr txBox="1"/>
          <p:nvPr>
            <p:ph idx="4294967295" type="body"/>
          </p:nvPr>
        </p:nvSpPr>
        <p:spPr>
          <a:xfrm>
            <a:off x="311700" y="3856075"/>
            <a:ext cx="83502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 brief description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here is a template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467544" y="1204242"/>
            <a:ext cx="82755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Pretty smooth, thanks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high resolution of time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NICAM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One circle:</a:t>
            </a:r>
            <a:r>
              <a:rPr lang="ja"/>
              <a:t> One period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kelvin wave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Strength:</a:t>
            </a:r>
            <a:r>
              <a:rPr lang="ja"/>
              <a:t> How far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the origin (norm 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vector)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29260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PC1-PC2 phase space of Kelvin wave in NICAM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/>
              <a:t>Ray Kuo</a:t>
            </a:r>
            <a:endParaRPr sz="1600"/>
          </a:p>
        </p:txBody>
      </p:sp>
      <p:pic>
        <p:nvPicPr>
          <p:cNvPr id="360" name="Google Shape;360;p51" title="nicamPC1PC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025" y="1239375"/>
            <a:ext cx="5089901" cy="381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467544" y="1204242"/>
            <a:ext cx="82755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Seasonal cycle is good, but NICAM has weird decay in Feb. </a:t>
            </a:r>
            <a:endParaRPr/>
          </a:p>
        </p:txBody>
      </p:sp>
      <p:sp>
        <p:nvSpPr>
          <p:cNvPr id="367" name="Google Shape;367;p52"/>
          <p:cNvSpPr txBox="1"/>
          <p:nvPr>
            <p:ph type="title"/>
          </p:nvPr>
        </p:nvSpPr>
        <p:spPr>
          <a:xfrm>
            <a:off x="311700" y="29260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ja"/>
              <a:t>Analysis of Kelvin waves in NICAM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/>
              <a:t>Ray Kuo</a:t>
            </a:r>
            <a:endParaRPr/>
          </a:p>
        </p:txBody>
      </p:sp>
      <p:pic>
        <p:nvPicPr>
          <p:cNvPr id="368" name="Google Shape;368;p52" title="nicamstrength40.png"/>
          <p:cNvPicPr preferRelativeResize="0"/>
          <p:nvPr/>
        </p:nvPicPr>
        <p:blipFill rotWithShape="1">
          <a:blip r:embed="rId3">
            <a:alphaModFix/>
          </a:blip>
          <a:srcRect b="0" l="7139" r="9058" t="0"/>
          <a:stretch/>
        </p:blipFill>
        <p:spPr>
          <a:xfrm>
            <a:off x="6900" y="1624900"/>
            <a:ext cx="3931555" cy="3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 rotWithShape="1">
          <a:blip r:embed="rId4">
            <a:alphaModFix/>
          </a:blip>
          <a:srcRect b="0" l="7276" r="8795" t="0"/>
          <a:stretch/>
        </p:blipFill>
        <p:spPr>
          <a:xfrm>
            <a:off x="4863325" y="1624900"/>
            <a:ext cx="3879773" cy="346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311700" y="12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Research Interests</a:t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311700" y="835100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Shao-Yu Tseng		Diurnal cycle of convection/precipitation over Taiwan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Yu-Hsuan Fan		Lee vortex over Taiwan, winter time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Ray KUO			MJO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Shao-Yi Lee		cloud fractal scale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Chao-An Chen		extreme precipitation, TC -related extreme precipitation, WNP-EA monsoon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Pin-Yu Chao		extreme precipitation tracking, tropical cyclone, front, MCS, ...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Ohara			energy cycle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Yamasaki			cloud and climatology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Takahashi			monsoon, seasonal change, precipitation,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Kamijo			AI, energy flux in different scale phenomena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ja" sz="1400">
                <a:solidFill>
                  <a:srgbClr val="0000FF"/>
                </a:solidFill>
              </a:rPr>
              <a:t>Yokoyama			MCS tracking, MSC and environment, line-shaped stationary precipitation</a:t>
            </a:r>
            <a:endParaRPr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 </a:t>
            </a:r>
            <a:r>
              <a:rPr lang="ja" sz="3600"/>
              <a:t>Team Joint Report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May 14 (Wed) 2025</a:t>
            </a:r>
            <a:endParaRPr/>
          </a:p>
        </p:txBody>
      </p:sp>
      <p:sp>
        <p:nvSpPr>
          <p:cNvPr id="381" name="Google Shape;381;p54"/>
          <p:cNvSpPr txBox="1"/>
          <p:nvPr>
            <p:ph idx="1" type="subTitle"/>
          </p:nvPr>
        </p:nvSpPr>
        <p:spPr>
          <a:xfrm>
            <a:off x="311700" y="28341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ja" sz="1100">
                <a:solidFill>
                  <a:schemeClr val="dk1"/>
                </a:solidFill>
              </a:rPr>
              <a:t> </a:t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/>
              <a:t>Masaki Satoh, Tomoki Ohno, Chihiro Kodama, Shao-Yi Lee, Kohei Yamasaki, Chao-An Chen, Kosei Ohara, Masahiro Watanabe, Ray KUO, Shao-Yu Tseng, Yu-Hsuan Fan, Pin-Yu Chao, Hisashi YASHIRO, Shuhei Matsugishi, Chie Yokoyama, Takahashi Kotaro, Aihisa KAMIJO</a:t>
            </a:r>
            <a:endParaRPr sz="9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" type="body"/>
          </p:nvPr>
        </p:nvSpPr>
        <p:spPr>
          <a:xfrm>
            <a:off x="388825" y="181550"/>
            <a:ext cx="85206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Extreme Precipitation Event Occurrence 						Pin-Yu Chao</a:t>
            </a:r>
            <a:endParaRPr/>
          </a:p>
        </p:txBody>
      </p:sp>
      <p:pic>
        <p:nvPicPr>
          <p:cNvPr id="397" name="Google Shape;3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13" y="941450"/>
            <a:ext cx="8604623" cy="39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 </a:t>
            </a:r>
            <a:r>
              <a:rPr lang="ja" sz="3600"/>
              <a:t>Team Joint Report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May 13 (Tue) 2025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Hacking status</a:t>
            </a:r>
            <a:endParaRPr/>
          </a:p>
        </p:txBody>
      </p:sp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444"/>
            <a:ext cx="9144000" cy="261461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 txBox="1"/>
          <p:nvPr/>
        </p:nvSpPr>
        <p:spPr>
          <a:xfrm>
            <a:off x="587825" y="4639650"/>
            <a:ext cx="705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 u="sng">
                <a:solidFill>
                  <a:schemeClr val="hlink"/>
                </a:solidFill>
                <a:hlinkClick r:id="rId4"/>
              </a:rPr>
              <a:t>(5) hk25-Convorg - WCRP Lighthouse MPIM Chat Service (Mattermost)</a:t>
            </a:r>
            <a:endParaRPr/>
          </a:p>
        </p:txBody>
      </p:sp>
      <p:sp>
        <p:nvSpPr>
          <p:cNvPr id="411" name="Google Shape;411;p59"/>
          <p:cNvSpPr txBox="1"/>
          <p:nvPr/>
        </p:nvSpPr>
        <p:spPr>
          <a:xfrm>
            <a:off x="524850" y="3642425"/>
            <a:ext cx="76434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50">
                <a:solidFill>
                  <a:srgbClr val="3F4350"/>
                </a:solidFill>
              </a:rPr>
              <a:t>@</a:t>
            </a:r>
            <a:r>
              <a:rPr lang="ja" sz="1050">
                <a:solidFill>
                  <a:srgbClr val="3F4350"/>
                </a:solidFill>
              </a:rPr>
              <a:t>raykuo</a:t>
            </a:r>
            <a:endParaRPr sz="1050">
              <a:solidFill>
                <a:srgbClr val="3F435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ja" sz="1050">
                <a:solidFill>
                  <a:srgbClr val="3F4350"/>
                </a:solidFill>
              </a:rPr>
              <a:t>Hey guys, I (finally) plotted the hovmoller diagram of the OLR anomaly (NICAM lat-lon data, 'rlut'). The left panel is the OLR anomaly, and the middle and right panel are for MJO, Kelvin waves. These two signals are band-passed data of the OLR anomaly. We can note that the Barrier effect in the marinetime contenent is not significant in this 1-year simulation.</a:t>
            </a:r>
            <a:endParaRPr sz="1050">
              <a:solidFill>
                <a:srgbClr val="3F435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311700" y="15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Arial"/>
              <a:buNone/>
            </a:pPr>
            <a:r>
              <a:rPr b="1" lang="ja" sz="1833">
                <a:solidFill>
                  <a:srgbClr val="1E73AA"/>
                </a:solidFill>
              </a:rPr>
              <a:t>Seasonal Precipitation of the East Asian Monsoon Related to Tropical Cyclones</a:t>
            </a:r>
            <a:endParaRPr b="1" sz="1833">
              <a:solidFill>
                <a:srgbClr val="1E73A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75" y="549800"/>
            <a:ext cx="7738050" cy="45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161825" y="2878025"/>
            <a:ext cx="1263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434343"/>
                </a:solidFill>
              </a:rPr>
              <a:t>TC Tracking was provided by Team TC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15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120"/>
              <a:t>Pin-Yu Chao: Characteristics of Extreme Precipitation Event in WNP</a:t>
            </a:r>
            <a:endParaRPr sz="2120"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450" y="723825"/>
            <a:ext cx="6841293" cy="41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88525"/>
            <a:ext cx="1852524" cy="9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Hacking issues</a:t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Calculation of length of contour lines, for fractal dimension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Some problems in Chunk? Overload of memories.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Do not use .load() and .compute()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Hacking issues</a:t>
            </a:r>
            <a:endParaRPr/>
          </a:p>
        </p:txBody>
      </p:sp>
      <p:sp>
        <p:nvSpPr>
          <p:cNvPr id="430" name="Google Shape;43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Calculation of length of contour lines, for fractal dimension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151125"/>
            <a:ext cx="85206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Kotaro Takahashi : ICON P1D specific humidity data(hus) before June is broken?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575" y="722800"/>
            <a:ext cx="2833300" cy="42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0" y="2038072"/>
            <a:ext cx="5039525" cy="3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463" y="2952075"/>
            <a:ext cx="3673500" cy="20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 title="fina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21427" cy="507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/>
        </p:nvSpPr>
        <p:spPr>
          <a:xfrm>
            <a:off x="6520325" y="4661975"/>
            <a:ext cx="3271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Shao-Yi Lee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152400" y="-7620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Converting different data to HEALpix and zarr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467544" y="1204242"/>
            <a:ext cx="82755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it seems that the nonlinearity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still need the strength large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enough to trigger the linear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wave outside the circle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29260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Nonlinearity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600"/>
              <a:t>Ray Kuo</a:t>
            </a:r>
            <a:endParaRPr/>
          </a:p>
        </p:txBody>
      </p:sp>
      <p:pic>
        <p:nvPicPr>
          <p:cNvPr id="217" name="Google Shape;217;p37" title="nicamnonlinearity_clo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667" y="1204250"/>
            <a:ext cx="5252333" cy="39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 </a:t>
            </a:r>
            <a:r>
              <a:rPr lang="ja" sz="3600"/>
              <a:t>Team Joint Report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/>
              <a:t>May 15 (Thu) 2025</a:t>
            </a:r>
            <a:endParaRPr/>
          </a:p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311700" y="2834125"/>
            <a:ext cx="85206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ja" sz="1100">
                <a:solidFill>
                  <a:schemeClr val="dk1"/>
                </a:solidFill>
              </a:rPr>
              <a:t> </a:t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/>
              <a:t>Masaki Satoh, Tomoki Ohno, Chihiro Kodama, Shao-Yi Lee, Kohei Yamasaki, Chao-An Chen, Kosei Ohara, Masahiro Watanabe, Ray KUO, Shao-Yu Tseng, Yu-Hsuan Fan, </a:t>
            </a:r>
            <a:r>
              <a:rPr lang="ja" sz="9600"/>
              <a:t>P</a:t>
            </a:r>
            <a:r>
              <a:rPr lang="ja" sz="9600"/>
              <a:t>in-Yu Chao, Hisashi YASHIRO, Shuhei Matsugishi, Chie Yokoyama, Takahashi Kotaro, Aihisa KAMIJO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8" y="0"/>
            <a:ext cx="91398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/>
        </p:nvSpPr>
        <p:spPr>
          <a:xfrm>
            <a:off x="2075" y="4703625"/>
            <a:ext cx="299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Shao-Yi Lee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2075" y="0"/>
            <a:ext cx="55437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Cloud fractal dimension in NICAM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1657950" y="4241925"/>
            <a:ext cx="5543700" cy="461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Found dimension D of approximately 1.49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                                   over (120-150E, 20-50N)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5" y="152400"/>
            <a:ext cx="863963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graph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